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8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35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PLAYER\Desktop\1614852912_29-p-foni-dlya-prezentatsii-shkolnie-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10183842" cy="6858000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 rot="21003248">
            <a:off x="149355" y="1180696"/>
            <a:ext cx="4143404" cy="4572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k-KZ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Предшкольная подготовка-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k-KZ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основа успешного обучения в школе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8596" y="0"/>
            <a:ext cx="8915408" cy="898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ТОО “Қасиет - АБИ” детский сад “Балдырған”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LAYER\Desktop\1612738253_74-p-goluboi-shkolnii-fon-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144000" cy="7980284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71472" y="-2143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Школа будущих первокласников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>
            <a:noAutofit/>
          </a:bodyPr>
          <a:lstStyle/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Подготовительные занятия для детей, которые готовятся для поступления в школу. На этих занятиях ребенок познакомится со школой в игровой форме, освоит основные правила поведения, получит необходимые навыки работы. А </a:t>
            </a:r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же </a:t>
            </a:r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замечательная </a:t>
            </a:r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познакомиться </a:t>
            </a:r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учителями, которые будут набирать первокласников в будущем учебном году.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LAYER\Desktop\1613117037_153-p-shkolnii-fon-dlya-obyavleniya-zheltii-2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92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229600" cy="1143000"/>
          </a:xfrm>
        </p:spPr>
        <p:txBody>
          <a:bodyPr/>
          <a:lstStyle/>
          <a:p>
            <a:r>
              <a:rPr lang="kk-KZ" b="1" dirty="0" smtClean="0">
                <a:solidFill>
                  <a:srgbClr val="C00000"/>
                </a:solidFill>
              </a:rPr>
              <a:t>Цель: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143116"/>
            <a:ext cx="6900882" cy="4525963"/>
          </a:xfrm>
        </p:spPr>
        <p:txBody>
          <a:bodyPr/>
          <a:lstStyle/>
          <a:p>
            <a:pPr>
              <a:buNone/>
            </a:pPr>
            <a:r>
              <a:rPr lang="kk-KZ" sz="3600" b="1" dirty="0" smtClean="0">
                <a:solidFill>
                  <a:srgbClr val="0070C0"/>
                </a:solidFill>
              </a:rPr>
              <a:t>   Создание условий для сокращения адаптационного периода при </a:t>
            </a:r>
            <a:r>
              <a:rPr lang="kk-KZ" sz="3600" b="1" dirty="0" smtClean="0">
                <a:solidFill>
                  <a:srgbClr val="0070C0"/>
                </a:solidFill>
              </a:rPr>
              <a:t>поступлении </a:t>
            </a:r>
            <a:r>
              <a:rPr lang="kk-KZ" sz="3600" b="1" dirty="0" smtClean="0">
                <a:solidFill>
                  <a:srgbClr val="0070C0"/>
                </a:solidFill>
              </a:rPr>
              <a:t>ребенка в школу</a:t>
            </a:r>
            <a:r>
              <a:rPr lang="kk-KZ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LAYER\Desktop\1613117037_153-p-shkolnii-fon-dlya-obyavleniya-zheltii-2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92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C00000"/>
                </a:solidFill>
              </a:rPr>
              <a:t>Задачи: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142984"/>
            <a:ext cx="754382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Развитие познавательных интересов у будущих школьников, желание </a:t>
            </a:r>
            <a:r>
              <a:rPr lang="kk-K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учиться;</a:t>
            </a:r>
            <a:endParaRPr lang="kk-KZ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Формирование предпосылок учебной деятельности: умение слышать и слушать взрослого, развивать самоконтроль за своими действиями и словами;</a:t>
            </a:r>
          </a:p>
          <a:p>
            <a:pPr>
              <a:buNone/>
            </a:pPr>
            <a:r>
              <a:rPr lang="kk-K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Подготовка к обучению грамоте, математическая подготовка, подготовка к </a:t>
            </a:r>
            <a:r>
              <a:rPr lang="kk-K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письму;</a:t>
            </a:r>
            <a:endParaRPr lang="kk-KZ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Развитие речи, внимания, памяти, мышления;</a:t>
            </a:r>
          </a:p>
          <a:p>
            <a:pPr>
              <a:buNone/>
            </a:pPr>
            <a:r>
              <a:rPr lang="kk-K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Формирование  </a:t>
            </a:r>
            <a:r>
              <a:rPr lang="kk-K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взаимоотношение </a:t>
            </a:r>
            <a:r>
              <a:rPr lang="kk-K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детейс  с окружающими.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LAYER\Desktop\1613117037_153-p-shkolnii-fon-dlya-obyavleniya-zheltii-2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261764"/>
            <a:ext cx="10106140" cy="74055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Обучение грамоте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рабочей программе разработанной самими воспитателями – это обучение грамоте, математическая подготовка и окружающий мир.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LAYER\Desktop\1613655507_94-p-fon-dlya-prezentatsii-shkolnaya-doska-1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10160028" cy="70722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686700" cy="868346"/>
          </a:xfrm>
        </p:spPr>
        <p:txBody>
          <a:bodyPr/>
          <a:lstStyle/>
          <a:p>
            <a:r>
              <a:rPr lang="kk-KZ" dirty="0" smtClean="0">
                <a:solidFill>
                  <a:schemeClr val="bg1"/>
                </a:solidFill>
              </a:rPr>
              <a:t>Обучение грамоте: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572560" cy="514353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kk-KZ" sz="2000" b="1" dirty="0" smtClean="0">
                <a:solidFill>
                  <a:schemeClr val="bg1"/>
                </a:solidFill>
              </a:rPr>
              <a:t>Овладение звуковым синтезом слов.</a:t>
            </a:r>
          </a:p>
          <a:p>
            <a:pPr marL="514350" indent="-514350">
              <a:buAutoNum type="arabicPeriod"/>
            </a:pPr>
            <a:r>
              <a:rPr lang="kk-KZ" sz="2000" b="1" dirty="0" smtClean="0">
                <a:solidFill>
                  <a:schemeClr val="bg1"/>
                </a:solidFill>
              </a:rPr>
              <a:t>Развитие слуховой памяти и слухового внимания.</a:t>
            </a:r>
          </a:p>
          <a:p>
            <a:pPr marL="514350" indent="-514350">
              <a:buAutoNum type="arabicPeriod"/>
            </a:pPr>
            <a:r>
              <a:rPr lang="kk-KZ" sz="2000" b="1" dirty="0" smtClean="0">
                <a:solidFill>
                  <a:schemeClr val="bg1"/>
                </a:solidFill>
              </a:rPr>
              <a:t>Правильное произношение всех звуков родного языка</a:t>
            </a:r>
          </a:p>
          <a:p>
            <a:pPr marL="514350" indent="-514350">
              <a:buAutoNum type="arabicPeriod"/>
            </a:pPr>
            <a:r>
              <a:rPr lang="kk-KZ" sz="2000" b="1" dirty="0" smtClean="0">
                <a:solidFill>
                  <a:schemeClr val="bg1"/>
                </a:solidFill>
              </a:rPr>
              <a:t>Совершенствование произношения слов со сложной слоговой структурой.</a:t>
            </a:r>
          </a:p>
          <a:p>
            <a:pPr marL="514350" indent="-514350">
              <a:buAutoNum type="arabicPeriod"/>
            </a:pPr>
            <a:r>
              <a:rPr lang="kk-KZ" sz="2000" b="1" dirty="0" smtClean="0">
                <a:solidFill>
                  <a:schemeClr val="bg1"/>
                </a:solidFill>
              </a:rPr>
              <a:t>Обогащение и активизация словаря</a:t>
            </a:r>
          </a:p>
          <a:p>
            <a:pPr marL="514350" indent="-514350">
              <a:buAutoNum type="arabicPeriod"/>
            </a:pPr>
            <a:r>
              <a:rPr lang="kk-KZ" sz="2000" b="1" dirty="0" smtClean="0">
                <a:solidFill>
                  <a:schemeClr val="bg1"/>
                </a:solidFill>
              </a:rPr>
              <a:t>Раскрытие смысла образных  выражений</a:t>
            </a:r>
          </a:p>
          <a:p>
            <a:pPr marL="514350" indent="-514350">
              <a:buAutoNum type="arabicPeriod"/>
            </a:pPr>
            <a:r>
              <a:rPr lang="kk-KZ" sz="2000" b="1" dirty="0" smtClean="0">
                <a:solidFill>
                  <a:schemeClr val="bg1"/>
                </a:solidFill>
              </a:rPr>
              <a:t>Пересказ небольших рассказов и сказок</a:t>
            </a:r>
          </a:p>
          <a:p>
            <a:pPr marL="514350" indent="-514350">
              <a:buAutoNum type="arabicPeriod"/>
            </a:pPr>
            <a:r>
              <a:rPr lang="kk-KZ" sz="2000" b="1" dirty="0" smtClean="0">
                <a:solidFill>
                  <a:schemeClr val="bg1"/>
                </a:solidFill>
              </a:rPr>
              <a:t>Составление  рассказа по серии картинок</a:t>
            </a:r>
          </a:p>
          <a:p>
            <a:pPr marL="514350" indent="-514350">
              <a:buAutoNum type="arabicPeriod"/>
            </a:pPr>
            <a:r>
              <a:rPr lang="kk-KZ" sz="2000" b="1" dirty="0" smtClean="0">
                <a:solidFill>
                  <a:schemeClr val="bg1"/>
                </a:solidFill>
              </a:rPr>
              <a:t>Заучивание наизусть стихотворений, загадок, пословиц.</a:t>
            </a:r>
          </a:p>
          <a:p>
            <a:pPr marL="514350" indent="-514350">
              <a:buAutoNum type="arabicPeriod"/>
            </a:pPr>
            <a:r>
              <a:rPr lang="kk-KZ" sz="2000" b="1" dirty="0" smtClean="0">
                <a:solidFill>
                  <a:schemeClr val="bg1"/>
                </a:solidFill>
              </a:rPr>
              <a:t>Воспитание внимательного и доброжелательного отношения  к участникам образовательного процесса.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LAYER\Desktop\1613655460_91-p-fon-dlya-prezentatsii-shkolnaya-doska-1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1254" cy="71259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chemeClr val="bg1"/>
                </a:solidFill>
              </a:rPr>
              <a:t>Математическая подготовка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kk-KZ" sz="2800" dirty="0" smtClean="0">
                <a:solidFill>
                  <a:schemeClr val="bg1"/>
                </a:solidFill>
              </a:rPr>
              <a:t>Выделять сходство и различие отдельных предметов</a:t>
            </a:r>
          </a:p>
          <a:p>
            <a:pPr marL="514350" indent="-514350">
              <a:buAutoNum type="arabicPeriod"/>
            </a:pPr>
            <a:r>
              <a:rPr lang="kk-KZ" sz="2800" dirty="0" smtClean="0">
                <a:solidFill>
                  <a:schemeClr val="bg1"/>
                </a:solidFill>
              </a:rPr>
              <a:t>Обьеденять группы предметов, выделять часть.</a:t>
            </a:r>
          </a:p>
          <a:p>
            <a:pPr marL="514350" indent="-514350">
              <a:buAutoNum type="arabicPeriod"/>
            </a:pPr>
            <a:r>
              <a:rPr lang="kk-KZ" sz="2800" dirty="0" smtClean="0">
                <a:solidFill>
                  <a:schemeClr val="bg1"/>
                </a:solidFill>
              </a:rPr>
              <a:t>Сравнивать группы предметов по количеству и уравнивать их.</a:t>
            </a:r>
          </a:p>
          <a:p>
            <a:pPr marL="514350" indent="-514350">
              <a:buAutoNum type="arabicPeriod"/>
            </a:pPr>
            <a:r>
              <a:rPr lang="kk-KZ" sz="2800" dirty="0" smtClean="0">
                <a:solidFill>
                  <a:schemeClr val="bg1"/>
                </a:solidFill>
              </a:rPr>
              <a:t>Считать предметы</a:t>
            </a:r>
          </a:p>
          <a:p>
            <a:pPr marL="514350" indent="-514350">
              <a:buAutoNum type="arabicPeriod"/>
            </a:pPr>
            <a:r>
              <a:rPr lang="kk-KZ" sz="2800" dirty="0" smtClean="0">
                <a:solidFill>
                  <a:schemeClr val="bg1"/>
                </a:solidFill>
              </a:rPr>
              <a:t>Называть для каждого числа предыдущее и последующее.</a:t>
            </a:r>
          </a:p>
          <a:p>
            <a:pPr marL="514350" indent="-514350">
              <a:buAutoNum type="arabicPeriod"/>
            </a:pPr>
            <a:r>
              <a:rPr lang="kk-KZ" sz="2800" dirty="0" smtClean="0">
                <a:solidFill>
                  <a:schemeClr val="bg1"/>
                </a:solidFill>
              </a:rPr>
              <a:t>Соотносить цифру с количеством предметов.</a:t>
            </a:r>
          </a:p>
          <a:p>
            <a:pPr marL="514350" indent="-514350">
              <a:buAutoNum type="arabicPeriod"/>
            </a:pPr>
            <a:r>
              <a:rPr lang="kk-KZ" sz="2800" dirty="0" smtClean="0">
                <a:solidFill>
                  <a:schemeClr val="bg1"/>
                </a:solidFill>
              </a:rPr>
              <a:t>Узнавать геометрические фигуры.</a:t>
            </a:r>
          </a:p>
          <a:p>
            <a:pPr marL="514350" indent="-514350">
              <a:buAutoNum type="arabicPeriod"/>
            </a:pPr>
            <a:r>
              <a:rPr lang="kk-KZ" sz="2800" dirty="0" smtClean="0">
                <a:solidFill>
                  <a:schemeClr val="bg1"/>
                </a:solidFill>
              </a:rPr>
              <a:t>Находить в окружающем мире предметы схожие по форме.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LAYER\Desktop\1613655348_7-p-fon-dlya-prezentatsii-shkolnaya-doska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94903" cy="72098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Окружающий мир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kk-KZ" dirty="0" smtClean="0"/>
              <a:t>Формировать представление о растительном, животном мире, сезонных изменениях в природе, некоторых видов труда и профессий.</a:t>
            </a:r>
          </a:p>
          <a:p>
            <a:pPr marL="514350" indent="-514350">
              <a:buAutoNum type="arabicPeriod"/>
            </a:pPr>
            <a:r>
              <a:rPr lang="kk-KZ" dirty="0" smtClean="0"/>
              <a:t>Систематизировать знания о некоторых явлениях природы.</a:t>
            </a:r>
          </a:p>
          <a:p>
            <a:pPr marL="514350" indent="-514350">
              <a:buAutoNum type="arabicPeriod"/>
            </a:pPr>
            <a:r>
              <a:rPr lang="kk-KZ" dirty="0" smtClean="0"/>
              <a:t>Обогащать активный и пассивный словарь.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LAYER\Desktop\1613117037_153-p-shkolnii-fon-dlya-obyavleniya-zheltii-2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261764"/>
            <a:ext cx="10106140" cy="740554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kk-KZ" sz="4000" b="1" dirty="0" smtClean="0">
                <a:solidFill>
                  <a:srgbClr val="002060"/>
                </a:solidFill>
              </a:rPr>
              <a:t>Приходите к нам </a:t>
            </a:r>
          </a:p>
          <a:p>
            <a:pPr algn="ctr">
              <a:buNone/>
            </a:pPr>
            <a:r>
              <a:rPr lang="kk-KZ" sz="4000" b="1" dirty="0" smtClean="0">
                <a:solidFill>
                  <a:srgbClr val="002060"/>
                </a:solidFill>
              </a:rPr>
              <a:t> </a:t>
            </a:r>
            <a:r>
              <a:rPr lang="kk-KZ" sz="4000" b="1" dirty="0" smtClean="0">
                <a:solidFill>
                  <a:srgbClr val="002060"/>
                </a:solidFill>
              </a:rPr>
              <a:t>О</a:t>
            </a:r>
            <a:r>
              <a:rPr lang="kk-KZ" sz="4000" b="1" dirty="0" smtClean="0">
                <a:solidFill>
                  <a:srgbClr val="002060"/>
                </a:solidFill>
              </a:rPr>
              <a:t>бращайтесь по телефонам: </a:t>
            </a:r>
          </a:p>
          <a:p>
            <a:pPr algn="ctr">
              <a:buNone/>
            </a:pPr>
            <a:r>
              <a:rPr lang="kk-KZ" sz="4000" b="1" dirty="0" smtClean="0">
                <a:solidFill>
                  <a:srgbClr val="002060"/>
                </a:solidFill>
              </a:rPr>
              <a:t>87056309756</a:t>
            </a:r>
          </a:p>
          <a:p>
            <a:pPr algn="ctr">
              <a:buNone/>
            </a:pPr>
            <a:r>
              <a:rPr lang="kk-KZ" sz="4000" b="1" dirty="0" smtClean="0">
                <a:solidFill>
                  <a:srgbClr val="002060"/>
                </a:solidFill>
              </a:rPr>
              <a:t> 87750497585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288</Words>
  <PresentationFormat>Экран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     Подготовительные занятия для детей, которые готовятся для поступления в школу. На этих занятиях ребенок познакомится со школой в игровой форме, освоит основные правила поведения, получит необходимые навыки работы. А так же это замечательная возможность познакомиться с учителями, которые будут набирать первокласников в будущем учебном году.</vt:lpstr>
      <vt:lpstr>Цель:</vt:lpstr>
      <vt:lpstr>Задачи:</vt:lpstr>
      <vt:lpstr>Обучение грамоте</vt:lpstr>
      <vt:lpstr>Обучение грамоте:</vt:lpstr>
      <vt:lpstr>Математическая подготовка</vt:lpstr>
      <vt:lpstr>Окружающий мир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ТОО “Қасиет - АБИ” детский сад “Балдырған”</dc:title>
  <dc:creator>PLAYER</dc:creator>
  <cp:lastModifiedBy>user</cp:lastModifiedBy>
  <cp:revision>12</cp:revision>
  <dcterms:created xsi:type="dcterms:W3CDTF">2024-04-25T14:46:41Z</dcterms:created>
  <dcterms:modified xsi:type="dcterms:W3CDTF">2024-04-26T04:02:31Z</dcterms:modified>
</cp:coreProperties>
</file>